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Fira Code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22" Type="http://schemas.openxmlformats.org/officeDocument/2006/relationships/font" Target="fonts/FiraCode-regular.fntdata"/><Relationship Id="rId10" Type="http://schemas.openxmlformats.org/officeDocument/2006/relationships/slide" Target="slides/slide5.xml"/><Relationship Id="rId21" Type="http://schemas.openxmlformats.org/officeDocument/2006/relationships/font" Target="fonts/Montserra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FiraCode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Montserrat-bold.fntdata"/><Relationship Id="rId6" Type="http://schemas.openxmlformats.org/officeDocument/2006/relationships/slide" Target="slides/slide1.xml"/><Relationship Id="rId18" Type="http://schemas.openxmlformats.org/officeDocument/2006/relationships/font" Target="fonts/Montserra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reate-react-app.dev/docs/running-tests/#docsNav" TargetMode="External"/><Relationship Id="rId3" Type="http://schemas.openxmlformats.org/officeDocument/2006/relationships/hyperlink" Target="https://jestjs.io/docs/en/tutorial-react" TargetMode="External"/><Relationship Id="rId4" Type="http://schemas.openxmlformats.org/officeDocument/2006/relationships/hyperlink" Target="https://jestjs.io/docs/en/mock-function-api.html" TargetMode="External"/><Relationship Id="rId5" Type="http://schemas.openxmlformats.org/officeDocument/2006/relationships/hyperlink" Target="https://jestjs.io/docs/en/expect" TargetMode="External"/><Relationship Id="rId6" Type="http://schemas.openxmlformats.org/officeDocument/2006/relationships/hyperlink" Target="https://enzymejs.github.io/enzyme/docs/installation/" TargetMode="Externa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reecodecamp.org/news/testing-react-hooks/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eduardopires.net.br/2012/06/ddd-tdd-bdd/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tcl.tk/man/aolserver3.0/cgi-ch1.htm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7f78392294_1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7f78392294_1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Tutorial create-react-app -&gt; </a:t>
            </a:r>
            <a:r>
              <a:rPr lang="pt-BR" u="sng">
                <a:solidFill>
                  <a:schemeClr val="hlink"/>
                </a:solidFill>
                <a:hlinkClick r:id="rId2"/>
              </a:rPr>
              <a:t>https://create-react-app.dev/docs/running-tests/#docsNav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Tutorial react -&gt; </a:t>
            </a:r>
            <a:r>
              <a:rPr lang="pt-BR" u="sng">
                <a:solidFill>
                  <a:schemeClr val="hlink"/>
                </a:solidFill>
                <a:hlinkClick r:id="rId3"/>
              </a:rPr>
              <a:t>https://jestjs.io/docs/en/tutorial-react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Mocks -&gt; </a:t>
            </a:r>
            <a:r>
              <a:rPr lang="pt-BR" u="sng">
                <a:solidFill>
                  <a:schemeClr val="hlink"/>
                </a:solidFill>
                <a:hlinkClick r:id="rId4"/>
              </a:rPr>
              <a:t>https://jestjs.io/docs/en/mock-function-api.html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Assertions -&gt; </a:t>
            </a:r>
            <a:r>
              <a:rPr lang="pt-BR" u="sng">
                <a:solidFill>
                  <a:schemeClr val="hlink"/>
                </a:solidFill>
                <a:hlinkClick r:id="rId5"/>
              </a:rPr>
              <a:t>https://jestjs.io/docs/en/expect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Instalar enzyme -&gt; </a:t>
            </a:r>
            <a:r>
              <a:rPr lang="pt-BR" u="sng">
                <a:solidFill>
                  <a:schemeClr val="hlink"/>
                </a:solidFill>
                <a:hlinkClick r:id="rId6"/>
              </a:rPr>
              <a:t>https://enzymejs.github.io/enzyme/docs/installation/</a:t>
            </a:r>
            <a:r>
              <a:rPr lang="pt-BR" sz="900">
                <a:solidFill>
                  <a:srgbClr val="333333"/>
                </a:solidFill>
                <a:highlight>
                  <a:srgbClr val="F7F7F7"/>
                </a:highlight>
                <a:latin typeface="Consolas"/>
                <a:ea typeface="Consolas"/>
                <a:cs typeface="Consolas"/>
                <a:sym typeface="Consolas"/>
              </a:rPr>
              <a:t>   npm i --save-dev enzyme</a:t>
            </a:r>
            <a:endParaRPr sz="900">
              <a:solidFill>
                <a:srgbClr val="333333"/>
              </a:solidFill>
              <a:highlight>
                <a:srgbClr val="F7F7F7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7295ddcaee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7295ddcae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1049c7e8f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1049c7e8f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Guia completo de testes -&gt; </a:t>
            </a:r>
            <a:r>
              <a:rPr lang="pt-BR" u="sng">
                <a:solidFill>
                  <a:schemeClr val="hlink"/>
                </a:solidFill>
                <a:hlinkClick r:id="rId2"/>
              </a:rPr>
              <a:t>https://www.freecodecamp.org/news/testing-react-hooks/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6d7a79f9a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6d7a79f9a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FetchAPI e Axios, como criar funções para requisições e configurações específicas nos HEADERS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7f14521ec1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7f14521ec1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Usabilidade, performance, segurança, acessibilidade...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7f78392294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7f78392294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7f78392294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7f78392294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Desenvolvimento Guiado por Design ou Desenvolvimento orientado a Domínio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Desenvolvimento Guiado por Comportamento ou Desenvolvimento Orientado a Comportamento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Desenvolvimento Orientado a Testes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https://www.eduardopires.net.br/2012/06/ddd-tdd-bdd/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70e2bb9692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70e2bb9692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7f14521ec1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7f14521ec1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f14521ec1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f14521ec1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u="sng">
                <a:solidFill>
                  <a:schemeClr val="hlink"/>
                </a:solidFill>
                <a:hlinkClick r:id="rId2"/>
              </a:rPr>
              <a:t>https://www.tcl.tk/man/aolserver3.0/cgi-ch1.htm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7f78392294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7f78392294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 amt="20000"/>
          </a:blip>
          <a:srcRect b="2952" l="1700" r="3324" t="884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25BCC6"/>
              </a:buClr>
              <a:buSzPts val="1800"/>
              <a:buChar char="●"/>
              <a:defRPr b="1" sz="2400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rgbClr val="151515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7.png"/><Relationship Id="rId5" Type="http://schemas.openxmlformats.org/officeDocument/2006/relationships/image" Target="../media/image10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gif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12.png"/><Relationship Id="rId7" Type="http://schemas.openxmlformats.org/officeDocument/2006/relationships/image" Target="../media/image15.png"/><Relationship Id="rId8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616275" y="1885125"/>
            <a:ext cx="78615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C6255A"/>
                </a:solidFill>
                <a:latin typeface="Montserrat"/>
                <a:ea typeface="Montserrat"/>
                <a:cs typeface="Montserrat"/>
                <a:sym typeface="Montserrat"/>
              </a:rPr>
              <a:t>{</a:t>
            </a:r>
            <a:r>
              <a:rPr b="1" lang="pt-BR" sz="4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LET'S </a:t>
            </a:r>
            <a:r>
              <a:rPr b="1" lang="pt-BR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                     </a:t>
            </a:r>
            <a:r>
              <a:rPr b="1" lang="pt-BR" sz="4800">
                <a:solidFill>
                  <a:srgbClr val="C6255A"/>
                </a:solidFill>
                <a:latin typeface="Montserrat"/>
                <a:ea typeface="Montserrat"/>
                <a:cs typeface="Montserrat"/>
                <a:sym typeface="Montserrat"/>
              </a:rPr>
              <a:t>}</a:t>
            </a:r>
            <a:endParaRPr b="1" sz="4800">
              <a:solidFill>
                <a:srgbClr val="C6255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 rotWithShape="1">
          <a:blip r:embed="rId3">
            <a:alphaModFix/>
          </a:blip>
          <a:srcRect b="28451" l="5442" r="9782" t="26791"/>
          <a:stretch/>
        </p:blipFill>
        <p:spPr>
          <a:xfrm>
            <a:off x="3507084" y="2727951"/>
            <a:ext cx="1963930" cy="703857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3359325" y="1896675"/>
            <a:ext cx="5862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4800">
              <a:solidFill>
                <a:srgbClr val="C6255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8" name="Google Shape;58;p13"/>
          <p:cNvSpPr/>
          <p:nvPr/>
        </p:nvSpPr>
        <p:spPr>
          <a:xfrm>
            <a:off x="3740325" y="1896675"/>
            <a:ext cx="5862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endParaRPr b="1" sz="4800">
              <a:solidFill>
                <a:srgbClr val="25BC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9" name="Google Shape;59;p13"/>
          <p:cNvSpPr/>
          <p:nvPr/>
        </p:nvSpPr>
        <p:spPr>
          <a:xfrm>
            <a:off x="4121325" y="1896675"/>
            <a:ext cx="5862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S</a:t>
            </a:r>
            <a:endParaRPr b="1" sz="4800">
              <a:solidFill>
                <a:srgbClr val="25BC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13"/>
          <p:cNvSpPr/>
          <p:nvPr/>
        </p:nvSpPr>
        <p:spPr>
          <a:xfrm>
            <a:off x="4502325" y="1896675"/>
            <a:ext cx="5862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4800">
              <a:solidFill>
                <a:srgbClr val="25BC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1" name="Google Shape;61;p13"/>
          <p:cNvSpPr/>
          <p:nvPr/>
        </p:nvSpPr>
        <p:spPr>
          <a:xfrm>
            <a:off x="5111925" y="1896675"/>
            <a:ext cx="5862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R</a:t>
            </a:r>
            <a:endParaRPr b="1" sz="4800">
              <a:solidFill>
                <a:srgbClr val="25BC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2" name="Google Shape;62;p13"/>
          <p:cNvSpPr/>
          <p:nvPr/>
        </p:nvSpPr>
        <p:spPr>
          <a:xfrm>
            <a:off x="5569125" y="1896675"/>
            <a:ext cx="5862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E</a:t>
            </a:r>
            <a:endParaRPr b="1" sz="4800">
              <a:solidFill>
                <a:srgbClr val="25BC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3" name="Google Shape;63;p13"/>
          <p:cNvSpPr/>
          <p:nvPr/>
        </p:nvSpPr>
        <p:spPr>
          <a:xfrm>
            <a:off x="6026325" y="1896675"/>
            <a:ext cx="5862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endParaRPr b="1" sz="4800">
              <a:solidFill>
                <a:srgbClr val="25BC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13"/>
          <p:cNvSpPr/>
          <p:nvPr/>
        </p:nvSpPr>
        <p:spPr>
          <a:xfrm>
            <a:off x="6483525" y="1896675"/>
            <a:ext cx="5862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endParaRPr b="1" sz="4800">
              <a:solidFill>
                <a:srgbClr val="25BC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5" name="Google Shape;65;p13"/>
          <p:cNvSpPr/>
          <p:nvPr/>
        </p:nvSpPr>
        <p:spPr>
          <a:xfrm>
            <a:off x="6940725" y="1896675"/>
            <a:ext cx="586200" cy="7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800">
                <a:solidFill>
                  <a:srgbClr val="25BCC6"/>
                </a:solidFill>
                <a:latin typeface="Montserrat"/>
                <a:ea typeface="Montserrat"/>
                <a:cs typeface="Montserrat"/>
                <a:sym typeface="Montserrat"/>
              </a:rPr>
              <a:t>T</a:t>
            </a:r>
            <a:endParaRPr b="1" sz="4800">
              <a:solidFill>
                <a:srgbClr val="25BCC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2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6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4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8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479925"/>
            <a:ext cx="8520600" cy="408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800"/>
              <a:t>&lt;/&gt;</a:t>
            </a:r>
            <a:endParaRPr sz="4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Jest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default em aplicações react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test runner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é o jest que irá rodar seus testes, fazer os asserts(validações)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1800"/>
              <a:t>Enzyme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é um utility para testar componentes em react</a:t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 sz="1800"/>
              <a:t>provê recursos para montar e manipular os componentes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2143900"/>
            <a:ext cx="8520600" cy="242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4800"/>
              <a:t>Obrigada!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Aula #8 - </a:t>
            </a:r>
            <a:r>
              <a:rPr lang="pt-BR"/>
              <a:t>Let's Test React</a:t>
            </a:r>
            <a:endParaRPr/>
          </a:p>
        </p:txBody>
      </p:sp>
      <p:sp>
        <p:nvSpPr>
          <p:cNvPr id="71" name="Google Shape;7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Libs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Mocks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Render tests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Testar a</a:t>
            </a:r>
            <a:r>
              <a:rPr lang="pt-BR"/>
              <a:t>plicações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Tipos de teste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Teste unitários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Teste de integração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Teste funcionais ou e2e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5975" y="485250"/>
            <a:ext cx="7945051" cy="437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Metodologias</a:t>
            </a:r>
            <a:endParaRPr/>
          </a:p>
        </p:txBody>
      </p:sp>
      <p:sp>
        <p:nvSpPr>
          <p:cNvPr id="88" name="Google Shape;88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DDD - Domain-Driven Design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BDD - Behavior Driven Development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TDD - Test-Driven Development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/>
          <p:nvPr>
            <p:ph type="title"/>
          </p:nvPr>
        </p:nvSpPr>
        <p:spPr>
          <a:xfrm>
            <a:off x="311700" y="2115000"/>
            <a:ext cx="8520600" cy="91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600">
                <a:solidFill>
                  <a:srgbClr val="C6255A"/>
                </a:solidFill>
              </a:rPr>
              <a:t>{ </a:t>
            </a:r>
            <a:r>
              <a:rPr lang="pt-BR" sz="3600"/>
              <a:t>LIBS </a:t>
            </a:r>
            <a:r>
              <a:rPr lang="pt-BR" sz="3600">
                <a:solidFill>
                  <a:srgbClr val="C6255A"/>
                </a:solidFill>
              </a:rPr>
              <a:t>}</a:t>
            </a:r>
            <a:endParaRPr sz="3600">
              <a:solidFill>
                <a:srgbClr val="C6255A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5BCC6"/>
                </a:solidFill>
                <a:latin typeface="Fira Code"/>
                <a:ea typeface="Fira Code"/>
                <a:cs typeface="Fira Code"/>
                <a:sym typeface="Fira Code"/>
              </a:rPr>
              <a:t>LIBS</a:t>
            </a:r>
            <a:endParaRPr/>
          </a:p>
        </p:txBody>
      </p:sp>
      <p:pic>
        <p:nvPicPr>
          <p:cNvPr id="99" name="Google Shape;9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600" y="1425950"/>
            <a:ext cx="1145800" cy="114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52675" y="3127950"/>
            <a:ext cx="941822" cy="137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31550" y="3240309"/>
            <a:ext cx="1007851" cy="114579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03850" y="2996625"/>
            <a:ext cx="476250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10900" y="4386097"/>
            <a:ext cx="1449150" cy="33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736650" y="1425938"/>
            <a:ext cx="1145800" cy="114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357575" y="1239462"/>
            <a:ext cx="1381800" cy="122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20"/>
          <p:cNvPicPr preferRelativeResize="0"/>
          <p:nvPr/>
        </p:nvPicPr>
        <p:blipFill rotWithShape="1">
          <a:blip r:embed="rId3">
            <a:alphaModFix/>
          </a:blip>
          <a:srcRect b="0" l="19070" r="20080" t="0"/>
          <a:stretch/>
        </p:blipFill>
        <p:spPr>
          <a:xfrm>
            <a:off x="3412200" y="3269200"/>
            <a:ext cx="2319600" cy="189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24275" y="75300"/>
            <a:ext cx="3063700" cy="2450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24275" y="2526250"/>
            <a:ext cx="3237357" cy="2589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3119725" cy="249579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2620375"/>
            <a:ext cx="3119725" cy="24957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 rotWithShape="1">
          <a:blip r:embed="rId8">
            <a:alphaModFix/>
          </a:blip>
          <a:srcRect b="0" l="0" r="20031" t="0"/>
          <a:stretch/>
        </p:blipFill>
        <p:spPr>
          <a:xfrm>
            <a:off x="3164275" y="-207535"/>
            <a:ext cx="2778339" cy="27795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05562" y="1351578"/>
            <a:ext cx="2132875" cy="235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